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81" r:id="rId2"/>
    <p:sldId id="257" r:id="rId3"/>
    <p:sldId id="282" r:id="rId4"/>
    <p:sldId id="265" r:id="rId5"/>
    <p:sldId id="283" r:id="rId6"/>
    <p:sldId id="280" r:id="rId7"/>
    <p:sldId id="286" r:id="rId8"/>
    <p:sldId id="287" r:id="rId9"/>
    <p:sldId id="261" r:id="rId10"/>
    <p:sldId id="269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G+J2PAGmmvvDPuA1pEz7SNoTS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7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155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2526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298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0157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641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9811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078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31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Design 1">
  <p:cSld name="21_Title Design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/>
          <p:cNvPicPr preferRelativeResize="0"/>
          <p:nvPr/>
        </p:nvPicPr>
        <p:blipFill rotWithShape="1">
          <a:blip r:embed="rId2">
            <a:alphaModFix/>
          </a:blip>
          <a:srcRect l="5991" t="50269" r="35618" b="3501"/>
          <a:stretch/>
        </p:blipFill>
        <p:spPr>
          <a:xfrm>
            <a:off x="0" y="0"/>
            <a:ext cx="12192000" cy="417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545255" y="1148919"/>
            <a:ext cx="9422676" cy="122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2"/>
          </p:nvPr>
        </p:nvSpPr>
        <p:spPr>
          <a:xfrm>
            <a:off x="548618" y="2579995"/>
            <a:ext cx="9419313" cy="251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C75BE-4ABA-4678-A065-800AF94A374F}"/>
              </a:ext>
            </a:extLst>
          </p:cNvPr>
          <p:cNvGrpSpPr/>
          <p:nvPr userDrawn="1"/>
        </p:nvGrpSpPr>
        <p:grpSpPr>
          <a:xfrm>
            <a:off x="538784" y="5920955"/>
            <a:ext cx="3322320" cy="519459"/>
            <a:chOff x="487026" y="5823403"/>
            <a:chExt cx="3322320" cy="600581"/>
          </a:xfrm>
        </p:grpSpPr>
        <p:sp>
          <p:nvSpPr>
            <p:cNvPr id="21" name="Google Shape;21;p12"/>
            <p:cNvSpPr txBox="1"/>
            <p:nvPr/>
          </p:nvSpPr>
          <p:spPr>
            <a:xfrm>
              <a:off x="487026" y="6192735"/>
              <a:ext cx="3322320" cy="231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Arial"/>
                <a:buNone/>
              </a:pPr>
              <a:r>
                <a:rPr lang="en-US" sz="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© 2023 Bloomberg Finance L.P. All rights reserved.</a:t>
              </a:r>
              <a:endParaRPr sz="7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7EE1E3-322A-4346-88E0-9186691B9CB8}"/>
                </a:ext>
              </a:extLst>
            </p:cNvPr>
            <p:cNvSpPr txBox="1"/>
            <p:nvPr userDrawn="1"/>
          </p:nvSpPr>
          <p:spPr>
            <a:xfrm>
              <a:off x="487026" y="5823403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console.bloomberg.com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00AB62-76B7-4C04-97F6-580C901B94FE}"/>
              </a:ext>
            </a:extLst>
          </p:cNvPr>
          <p:cNvGrpSpPr/>
          <p:nvPr userDrawn="1"/>
        </p:nvGrpSpPr>
        <p:grpSpPr>
          <a:xfrm>
            <a:off x="9942053" y="5829765"/>
            <a:ext cx="2022785" cy="710591"/>
            <a:chOff x="10333705" y="6008069"/>
            <a:chExt cx="1858295" cy="7105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31D861-A591-4042-A6EA-3E70DAF69822}"/>
                </a:ext>
              </a:extLst>
            </p:cNvPr>
            <p:cNvSpPr txBox="1"/>
            <p:nvPr userDrawn="1"/>
          </p:nvSpPr>
          <p:spPr>
            <a:xfrm>
              <a:off x="10333705" y="6008069"/>
              <a:ext cx="185829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Bloomberg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F1A94D-4603-465C-B217-BDE2946BC50D}"/>
                </a:ext>
              </a:extLst>
            </p:cNvPr>
            <p:cNvSpPr txBox="1"/>
            <p:nvPr userDrawn="1"/>
          </p:nvSpPr>
          <p:spPr>
            <a:xfrm>
              <a:off x="10451690" y="6464744"/>
              <a:ext cx="580103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ETEC</a:t>
              </a: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Design 1">
  <p:cSld name="22_Title Design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/>
          <p:cNvPicPr preferRelativeResize="0"/>
          <p:nvPr/>
        </p:nvPicPr>
        <p:blipFill rotWithShape="1">
          <a:blip r:embed="rId2">
            <a:alphaModFix/>
          </a:blip>
          <a:srcRect l="5991" t="50269" r="35618" b="3501"/>
          <a:stretch/>
        </p:blipFill>
        <p:spPr>
          <a:xfrm>
            <a:off x="0" y="0"/>
            <a:ext cx="12192000" cy="417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/>
          <p:nvPr/>
        </p:nvSpPr>
        <p:spPr>
          <a:xfrm>
            <a:off x="423335" y="6581775"/>
            <a:ext cx="393488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Bloomberg Finance L.P. All rights reserved.</a:t>
            </a:r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2"/>
          </p:nvPr>
        </p:nvSpPr>
        <p:spPr>
          <a:xfrm>
            <a:off x="548618" y="2578387"/>
            <a:ext cx="9419313" cy="87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545255" y="1147311"/>
            <a:ext cx="9422676" cy="122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F5F232-8AB4-4375-99D1-815A5A63EDC1}"/>
              </a:ext>
            </a:extLst>
          </p:cNvPr>
          <p:cNvGrpSpPr/>
          <p:nvPr userDrawn="1"/>
        </p:nvGrpSpPr>
        <p:grpSpPr>
          <a:xfrm>
            <a:off x="538784" y="5920955"/>
            <a:ext cx="3322320" cy="519459"/>
            <a:chOff x="487026" y="5823403"/>
            <a:chExt cx="3322320" cy="600581"/>
          </a:xfrm>
        </p:grpSpPr>
        <p:sp>
          <p:nvSpPr>
            <p:cNvPr id="10" name="Google Shape;21;p12">
              <a:extLst>
                <a:ext uri="{FF2B5EF4-FFF2-40B4-BE49-F238E27FC236}">
                  <a16:creationId xmlns:a16="http://schemas.microsoft.com/office/drawing/2014/main" id="{E954B56C-9F2A-47AE-B5A6-18175D01A5F9}"/>
                </a:ext>
              </a:extLst>
            </p:cNvPr>
            <p:cNvSpPr txBox="1"/>
            <p:nvPr/>
          </p:nvSpPr>
          <p:spPr>
            <a:xfrm>
              <a:off x="487026" y="6192735"/>
              <a:ext cx="3322320" cy="231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Arial"/>
                <a:buNone/>
              </a:pPr>
              <a:r>
                <a:rPr lang="en-US" sz="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© 2023 Bloomberg Finance L.P. All rights reserved.</a:t>
              </a:r>
              <a:endParaRPr sz="7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34ADAC-8AD6-41FB-B533-877DDD4D6E6A}"/>
                </a:ext>
              </a:extLst>
            </p:cNvPr>
            <p:cNvSpPr txBox="1"/>
            <p:nvPr userDrawn="1"/>
          </p:nvSpPr>
          <p:spPr>
            <a:xfrm>
              <a:off x="487026" y="5823403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console.bloomberg.com</a:t>
              </a: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 Design 1">
  <p:cSld name="Side Design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6"/>
          <p:cNvPicPr preferRelativeResize="0"/>
          <p:nvPr/>
        </p:nvPicPr>
        <p:blipFill rotWithShape="1">
          <a:blip r:embed="rId2">
            <a:alphaModFix/>
          </a:blip>
          <a:srcRect l="-25637" t="42423" r="11692" b="44779"/>
          <a:stretch/>
        </p:blipFill>
        <p:spPr>
          <a:xfrm>
            <a:off x="0" y="5796766"/>
            <a:ext cx="12192000" cy="106123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6"/>
          <p:cNvSpPr txBox="1"/>
          <p:nvPr/>
        </p:nvSpPr>
        <p:spPr>
          <a:xfrm>
            <a:off x="423335" y="6581775"/>
            <a:ext cx="393488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Bloomberg Finance L.P. All rights reserved.</a:t>
            </a:r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545255" y="477708"/>
            <a:ext cx="9422676" cy="49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1"/>
          </p:nvPr>
        </p:nvSpPr>
        <p:spPr>
          <a:xfrm>
            <a:off x="548618" y="1174293"/>
            <a:ext cx="9419313" cy="425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046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Arial"/>
              <a:buChar char="•"/>
              <a:defRPr sz="254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3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1"/>
              <a:buFont typeface="Arial"/>
              <a:buChar char="—"/>
              <a:defRPr sz="1051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81939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FE2249-C9E4-45D5-B3BE-86BDF6C27032}"/>
              </a:ext>
            </a:extLst>
          </p:cNvPr>
          <p:cNvGrpSpPr/>
          <p:nvPr userDrawn="1"/>
        </p:nvGrpSpPr>
        <p:grpSpPr>
          <a:xfrm>
            <a:off x="538784" y="5920955"/>
            <a:ext cx="3322320" cy="519459"/>
            <a:chOff x="487026" y="5823403"/>
            <a:chExt cx="3322320" cy="600581"/>
          </a:xfrm>
        </p:grpSpPr>
        <p:sp>
          <p:nvSpPr>
            <p:cNvPr id="10" name="Google Shape;21;p12">
              <a:extLst>
                <a:ext uri="{FF2B5EF4-FFF2-40B4-BE49-F238E27FC236}">
                  <a16:creationId xmlns:a16="http://schemas.microsoft.com/office/drawing/2014/main" id="{4D117E23-1428-4540-AE5F-ABC3147EA2A2}"/>
                </a:ext>
              </a:extLst>
            </p:cNvPr>
            <p:cNvSpPr txBox="1"/>
            <p:nvPr/>
          </p:nvSpPr>
          <p:spPr>
            <a:xfrm>
              <a:off x="487026" y="6192735"/>
              <a:ext cx="3322320" cy="231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Arial"/>
                <a:buNone/>
              </a:pPr>
              <a:r>
                <a:rPr lang="en-US" sz="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© 2023 Bloomberg Finance L.P. All rights reserved.</a:t>
              </a:r>
              <a:endParaRPr sz="7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200B55-7A9E-4CF0-8C54-7F83A4E51D06}"/>
                </a:ext>
              </a:extLst>
            </p:cNvPr>
            <p:cNvSpPr txBox="1"/>
            <p:nvPr userDrawn="1"/>
          </p:nvSpPr>
          <p:spPr>
            <a:xfrm>
              <a:off x="487026" y="5823403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console.bloomberg.com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C0F135-326E-40AB-9659-BA4593F71AEB}"/>
              </a:ext>
            </a:extLst>
          </p:cNvPr>
          <p:cNvGrpSpPr/>
          <p:nvPr userDrawn="1"/>
        </p:nvGrpSpPr>
        <p:grpSpPr>
          <a:xfrm>
            <a:off x="9942053" y="5839713"/>
            <a:ext cx="1996907" cy="710591"/>
            <a:chOff x="10333705" y="6008069"/>
            <a:chExt cx="1858295" cy="7105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846EB4-389E-4AEB-9DEC-2ACE0BC612EA}"/>
                </a:ext>
              </a:extLst>
            </p:cNvPr>
            <p:cNvSpPr txBox="1"/>
            <p:nvPr userDrawn="1"/>
          </p:nvSpPr>
          <p:spPr>
            <a:xfrm>
              <a:off x="10333705" y="6008069"/>
              <a:ext cx="185829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Bloomberg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CAF3CD-4ED6-445B-B441-87A64353E552}"/>
                </a:ext>
              </a:extLst>
            </p:cNvPr>
            <p:cNvSpPr txBox="1"/>
            <p:nvPr userDrawn="1"/>
          </p:nvSpPr>
          <p:spPr>
            <a:xfrm>
              <a:off x="10451690" y="6464744"/>
              <a:ext cx="580103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ETEC</a:t>
              </a: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7FE4126-7AED-48BD-A06B-E724C949B0BA}"/>
              </a:ext>
            </a:extLst>
          </p:cNvPr>
          <p:cNvGrpSpPr/>
          <p:nvPr userDrawn="1"/>
        </p:nvGrpSpPr>
        <p:grpSpPr>
          <a:xfrm>
            <a:off x="11444918" y="4902464"/>
            <a:ext cx="284732" cy="1411864"/>
            <a:chOff x="13733902" y="5882956"/>
            <a:chExt cx="341678" cy="1694237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238219C3-88F9-4E52-9666-8C4CC6638D10}"/>
                </a:ext>
              </a:extLst>
            </p:cNvPr>
            <p:cNvSpPr/>
            <p:nvPr/>
          </p:nvSpPr>
          <p:spPr>
            <a:xfrm>
              <a:off x="13818852" y="5882956"/>
              <a:ext cx="250596" cy="185115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67"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EE8CC876-AE07-4724-BE60-9FFE38A100C7}"/>
                </a:ext>
              </a:extLst>
            </p:cNvPr>
            <p:cNvSpPr/>
            <p:nvPr/>
          </p:nvSpPr>
          <p:spPr>
            <a:xfrm>
              <a:off x="13818844" y="6118428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40">
                  <a:moveTo>
                    <a:pt x="0" y="0"/>
                  </a:moveTo>
                  <a:lnTo>
                    <a:pt x="256527" y="0"/>
                  </a:lnTo>
                </a:path>
              </a:pathLst>
            </a:custGeom>
            <a:ln w="424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167"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272FDB10-C3E9-424A-8231-8781E7C84507}"/>
                </a:ext>
              </a:extLst>
            </p:cNvPr>
            <p:cNvSpPr/>
            <p:nvPr/>
          </p:nvSpPr>
          <p:spPr>
            <a:xfrm>
              <a:off x="13814597" y="6168064"/>
              <a:ext cx="178396" cy="184759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67"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A0FB70E5-10A8-4653-8600-589CE9570A12}"/>
                </a:ext>
              </a:extLst>
            </p:cNvPr>
            <p:cNvSpPr/>
            <p:nvPr/>
          </p:nvSpPr>
          <p:spPr>
            <a:xfrm>
              <a:off x="13814597" y="6372028"/>
              <a:ext cx="178396" cy="184759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67"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41CB6D90-BB67-46A6-B6FA-96D0C62BC137}"/>
                </a:ext>
              </a:extLst>
            </p:cNvPr>
            <p:cNvSpPr/>
            <p:nvPr/>
          </p:nvSpPr>
          <p:spPr>
            <a:xfrm>
              <a:off x="13818854" y="6582717"/>
              <a:ext cx="174625" cy="263525"/>
            </a:xfrm>
            <a:custGeom>
              <a:avLst/>
              <a:gdLst/>
              <a:ahLst/>
              <a:cxnLst/>
              <a:rect l="l" t="t" r="r" b="b"/>
              <a:pathLst>
                <a:path w="174625" h="263525">
                  <a:moveTo>
                    <a:pt x="169900" y="0"/>
                  </a:moveTo>
                  <a:lnTo>
                    <a:pt x="0" y="0"/>
                  </a:lnTo>
                  <a:lnTo>
                    <a:pt x="0" y="42481"/>
                  </a:lnTo>
                  <a:lnTo>
                    <a:pt x="92722" y="42481"/>
                  </a:lnTo>
                  <a:lnTo>
                    <a:pt x="109029" y="44630"/>
                  </a:lnTo>
                  <a:lnTo>
                    <a:pt x="122815" y="51457"/>
                  </a:lnTo>
                  <a:lnTo>
                    <a:pt x="132352" y="63526"/>
                  </a:lnTo>
                  <a:lnTo>
                    <a:pt x="135915" y="81406"/>
                  </a:lnTo>
                  <a:lnTo>
                    <a:pt x="133432" y="94599"/>
                  </a:lnTo>
                  <a:lnTo>
                    <a:pt x="126404" y="103612"/>
                  </a:lnTo>
                  <a:lnTo>
                    <a:pt x="115464" y="108778"/>
                  </a:lnTo>
                  <a:lnTo>
                    <a:pt x="101244" y="110426"/>
                  </a:lnTo>
                  <a:lnTo>
                    <a:pt x="0" y="110426"/>
                  </a:lnTo>
                  <a:lnTo>
                    <a:pt x="0" y="152895"/>
                  </a:lnTo>
                  <a:lnTo>
                    <a:pt x="92036" y="152895"/>
                  </a:lnTo>
                  <a:lnTo>
                    <a:pt x="108145" y="154859"/>
                  </a:lnTo>
                  <a:lnTo>
                    <a:pt x="122200" y="161172"/>
                  </a:lnTo>
                  <a:lnTo>
                    <a:pt x="132143" y="172462"/>
                  </a:lnTo>
                  <a:lnTo>
                    <a:pt x="135915" y="189356"/>
                  </a:lnTo>
                  <a:lnTo>
                    <a:pt x="132708" y="204881"/>
                  </a:lnTo>
                  <a:lnTo>
                    <a:pt x="124058" y="214529"/>
                  </a:lnTo>
                  <a:lnTo>
                    <a:pt x="111424" y="219466"/>
                  </a:lnTo>
                  <a:lnTo>
                    <a:pt x="96265" y="220852"/>
                  </a:lnTo>
                  <a:lnTo>
                    <a:pt x="0" y="220852"/>
                  </a:lnTo>
                  <a:lnTo>
                    <a:pt x="0" y="263321"/>
                  </a:lnTo>
                  <a:lnTo>
                    <a:pt x="101244" y="263321"/>
                  </a:lnTo>
                  <a:lnTo>
                    <a:pt x="129801" y="260127"/>
                  </a:lnTo>
                  <a:lnTo>
                    <a:pt x="152952" y="249701"/>
                  </a:lnTo>
                  <a:lnTo>
                    <a:pt x="168474" y="230778"/>
                  </a:lnTo>
                  <a:lnTo>
                    <a:pt x="174142" y="202095"/>
                  </a:lnTo>
                  <a:lnTo>
                    <a:pt x="172257" y="184346"/>
                  </a:lnTo>
                  <a:lnTo>
                    <a:pt x="166489" y="169221"/>
                  </a:lnTo>
                  <a:lnTo>
                    <a:pt x="156670" y="156553"/>
                  </a:lnTo>
                  <a:lnTo>
                    <a:pt x="142633" y="146176"/>
                  </a:lnTo>
                  <a:lnTo>
                    <a:pt x="156520" y="137830"/>
                  </a:lnTo>
                  <a:lnTo>
                    <a:pt x="166355" y="126133"/>
                  </a:lnTo>
                  <a:lnTo>
                    <a:pt x="172207" y="111183"/>
                  </a:lnTo>
                  <a:lnTo>
                    <a:pt x="174142" y="93078"/>
                  </a:lnTo>
                  <a:lnTo>
                    <a:pt x="171570" y="74052"/>
                  </a:lnTo>
                  <a:lnTo>
                    <a:pt x="164717" y="59237"/>
                  </a:lnTo>
                  <a:lnTo>
                    <a:pt x="154881" y="48335"/>
                  </a:lnTo>
                  <a:lnTo>
                    <a:pt x="143357" y="41046"/>
                  </a:lnTo>
                  <a:lnTo>
                    <a:pt x="143357" y="40347"/>
                  </a:lnTo>
                  <a:lnTo>
                    <a:pt x="169900" y="40347"/>
                  </a:lnTo>
                  <a:lnTo>
                    <a:pt x="16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67"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13E4E1F1-A6CD-48F5-B4B8-7A43F3F00336}"/>
                </a:ext>
              </a:extLst>
            </p:cNvPr>
            <p:cNvSpPr/>
            <p:nvPr/>
          </p:nvSpPr>
          <p:spPr>
            <a:xfrm>
              <a:off x="13814595" y="6880471"/>
              <a:ext cx="260985" cy="183515"/>
            </a:xfrm>
            <a:custGeom>
              <a:avLst/>
              <a:gdLst/>
              <a:ahLst/>
              <a:cxnLst/>
              <a:rect l="l" t="t" r="r" b="b"/>
              <a:pathLst>
                <a:path w="260984" h="183515">
                  <a:moveTo>
                    <a:pt x="260781" y="0"/>
                  </a:moveTo>
                  <a:lnTo>
                    <a:pt x="4254" y="0"/>
                  </a:lnTo>
                  <a:lnTo>
                    <a:pt x="4254" y="40347"/>
                  </a:lnTo>
                  <a:lnTo>
                    <a:pt x="29743" y="40347"/>
                  </a:lnTo>
                  <a:lnTo>
                    <a:pt x="29743" y="41059"/>
                  </a:lnTo>
                  <a:lnTo>
                    <a:pt x="16437" y="52078"/>
                  </a:lnTo>
                  <a:lnTo>
                    <a:pt x="7175" y="66014"/>
                  </a:lnTo>
                  <a:lnTo>
                    <a:pt x="1761" y="82074"/>
                  </a:lnTo>
                  <a:lnTo>
                    <a:pt x="0" y="99466"/>
                  </a:lnTo>
                  <a:lnTo>
                    <a:pt x="6869" y="134668"/>
                  </a:lnTo>
                  <a:lnTo>
                    <a:pt x="25752" y="161048"/>
                  </a:lnTo>
                  <a:lnTo>
                    <a:pt x="54060" y="177608"/>
                  </a:lnTo>
                  <a:lnTo>
                    <a:pt x="89204" y="183349"/>
                  </a:lnTo>
                  <a:lnTo>
                    <a:pt x="124343" y="177337"/>
                  </a:lnTo>
                  <a:lnTo>
                    <a:pt x="152652" y="160474"/>
                  </a:lnTo>
                  <a:lnTo>
                    <a:pt x="166918" y="140868"/>
                  </a:lnTo>
                  <a:lnTo>
                    <a:pt x="89204" y="140868"/>
                  </a:lnTo>
                  <a:lnTo>
                    <a:pt x="70043" y="137450"/>
                  </a:lnTo>
                  <a:lnTo>
                    <a:pt x="53768" y="127596"/>
                  </a:lnTo>
                  <a:lnTo>
                    <a:pt x="42470" y="111904"/>
                  </a:lnTo>
                  <a:lnTo>
                    <a:pt x="38239" y="90970"/>
                  </a:lnTo>
                  <a:lnTo>
                    <a:pt x="42470" y="70034"/>
                  </a:lnTo>
                  <a:lnTo>
                    <a:pt x="53768" y="54336"/>
                  </a:lnTo>
                  <a:lnTo>
                    <a:pt x="70043" y="44478"/>
                  </a:lnTo>
                  <a:lnTo>
                    <a:pt x="89204" y="41059"/>
                  </a:lnTo>
                  <a:lnTo>
                    <a:pt x="260781" y="41059"/>
                  </a:lnTo>
                  <a:lnTo>
                    <a:pt x="260781" y="0"/>
                  </a:lnTo>
                  <a:close/>
                </a:path>
                <a:path w="260984" h="183515">
                  <a:moveTo>
                    <a:pt x="260781" y="41059"/>
                  </a:moveTo>
                  <a:lnTo>
                    <a:pt x="89204" y="41059"/>
                  </a:lnTo>
                  <a:lnTo>
                    <a:pt x="108365" y="44478"/>
                  </a:lnTo>
                  <a:lnTo>
                    <a:pt x="124640" y="54336"/>
                  </a:lnTo>
                  <a:lnTo>
                    <a:pt x="135939" y="70034"/>
                  </a:lnTo>
                  <a:lnTo>
                    <a:pt x="140169" y="90970"/>
                  </a:lnTo>
                  <a:lnTo>
                    <a:pt x="135939" y="111904"/>
                  </a:lnTo>
                  <a:lnTo>
                    <a:pt x="124640" y="127596"/>
                  </a:lnTo>
                  <a:lnTo>
                    <a:pt x="108365" y="137450"/>
                  </a:lnTo>
                  <a:lnTo>
                    <a:pt x="89204" y="140868"/>
                  </a:lnTo>
                  <a:lnTo>
                    <a:pt x="166918" y="140868"/>
                  </a:lnTo>
                  <a:lnTo>
                    <a:pt x="171538" y="134518"/>
                  </a:lnTo>
                  <a:lnTo>
                    <a:pt x="178409" y="101231"/>
                  </a:lnTo>
                  <a:lnTo>
                    <a:pt x="175912" y="80024"/>
                  </a:lnTo>
                  <a:lnTo>
                    <a:pt x="169597" y="63760"/>
                  </a:lnTo>
                  <a:lnTo>
                    <a:pt x="161227" y="51811"/>
                  </a:lnTo>
                  <a:lnTo>
                    <a:pt x="152565" y="43548"/>
                  </a:lnTo>
                  <a:lnTo>
                    <a:pt x="152565" y="42481"/>
                  </a:lnTo>
                  <a:lnTo>
                    <a:pt x="260781" y="42481"/>
                  </a:lnTo>
                  <a:lnTo>
                    <a:pt x="260781" y="41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67"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A83C5C7C-8181-4B23-A514-920534FF8FE8}"/>
                </a:ext>
              </a:extLst>
            </p:cNvPr>
            <p:cNvSpPr/>
            <p:nvPr/>
          </p:nvSpPr>
          <p:spPr>
            <a:xfrm>
              <a:off x="13814597" y="7083017"/>
              <a:ext cx="178396" cy="172021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67"/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14F16EAE-307B-46D8-9800-02059C8A03EE}"/>
                </a:ext>
              </a:extLst>
            </p:cNvPr>
            <p:cNvSpPr/>
            <p:nvPr/>
          </p:nvSpPr>
          <p:spPr>
            <a:xfrm>
              <a:off x="13818854" y="7282736"/>
              <a:ext cx="174142" cy="108648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67"/>
            </a:p>
          </p:txBody>
        </p:sp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C1DCADDB-120E-4166-AD23-AF8991BD3E7B}"/>
                </a:ext>
              </a:extLst>
            </p:cNvPr>
            <p:cNvSpPr/>
            <p:nvPr/>
          </p:nvSpPr>
          <p:spPr>
            <a:xfrm>
              <a:off x="13733902" y="7393678"/>
              <a:ext cx="259715" cy="183515"/>
            </a:xfrm>
            <a:custGeom>
              <a:avLst/>
              <a:gdLst/>
              <a:ahLst/>
              <a:cxnLst/>
              <a:rect l="l" t="t" r="r" b="b"/>
              <a:pathLst>
                <a:path w="259715" h="183515">
                  <a:moveTo>
                    <a:pt x="27965" y="3175"/>
                  </a:moveTo>
                  <a:lnTo>
                    <a:pt x="14632" y="22061"/>
                  </a:lnTo>
                  <a:lnTo>
                    <a:pt x="6015" y="42510"/>
                  </a:lnTo>
                  <a:lnTo>
                    <a:pt x="1381" y="64354"/>
                  </a:lnTo>
                  <a:lnTo>
                    <a:pt x="0" y="87426"/>
                  </a:lnTo>
                  <a:lnTo>
                    <a:pt x="7038" y="130332"/>
                  </a:lnTo>
                  <a:lnTo>
                    <a:pt x="27117" y="160199"/>
                  </a:lnTo>
                  <a:lnTo>
                    <a:pt x="58678" y="177657"/>
                  </a:lnTo>
                  <a:lnTo>
                    <a:pt x="100164" y="183337"/>
                  </a:lnTo>
                  <a:lnTo>
                    <a:pt x="254850" y="183337"/>
                  </a:lnTo>
                  <a:lnTo>
                    <a:pt x="254850" y="142989"/>
                  </a:lnTo>
                  <a:lnTo>
                    <a:pt x="170967" y="142989"/>
                  </a:lnTo>
                  <a:lnTo>
                    <a:pt x="158852" y="140855"/>
                  </a:lnTo>
                  <a:lnTo>
                    <a:pt x="95199" y="140855"/>
                  </a:lnTo>
                  <a:lnTo>
                    <a:pt x="72109" y="138224"/>
                  </a:lnTo>
                  <a:lnTo>
                    <a:pt x="54102" y="129355"/>
                  </a:lnTo>
                  <a:lnTo>
                    <a:pt x="42399" y="112791"/>
                  </a:lnTo>
                  <a:lnTo>
                    <a:pt x="38227" y="87071"/>
                  </a:lnTo>
                  <a:lnTo>
                    <a:pt x="39851" y="70326"/>
                  </a:lnTo>
                  <a:lnTo>
                    <a:pt x="44594" y="55341"/>
                  </a:lnTo>
                  <a:lnTo>
                    <a:pt x="52259" y="41617"/>
                  </a:lnTo>
                  <a:lnTo>
                    <a:pt x="62649" y="28651"/>
                  </a:lnTo>
                  <a:lnTo>
                    <a:pt x="27965" y="3175"/>
                  </a:lnTo>
                  <a:close/>
                </a:path>
                <a:path w="259715" h="183515">
                  <a:moveTo>
                    <a:pt x="247781" y="42468"/>
                  </a:moveTo>
                  <a:lnTo>
                    <a:pt x="170243" y="42468"/>
                  </a:lnTo>
                  <a:lnTo>
                    <a:pt x="190845" y="46140"/>
                  </a:lnTo>
                  <a:lnTo>
                    <a:pt x="206836" y="56446"/>
                  </a:lnTo>
                  <a:lnTo>
                    <a:pt x="217186" y="72327"/>
                  </a:lnTo>
                  <a:lnTo>
                    <a:pt x="220865" y="92722"/>
                  </a:lnTo>
                  <a:lnTo>
                    <a:pt x="217198" y="113569"/>
                  </a:lnTo>
                  <a:lnTo>
                    <a:pt x="206927" y="129405"/>
                  </a:lnTo>
                  <a:lnTo>
                    <a:pt x="191151" y="139466"/>
                  </a:lnTo>
                  <a:lnTo>
                    <a:pt x="170967" y="142989"/>
                  </a:lnTo>
                  <a:lnTo>
                    <a:pt x="229349" y="142989"/>
                  </a:lnTo>
                  <a:lnTo>
                    <a:pt x="229349" y="142278"/>
                  </a:lnTo>
                  <a:lnTo>
                    <a:pt x="242660" y="131264"/>
                  </a:lnTo>
                  <a:lnTo>
                    <a:pt x="251921" y="117328"/>
                  </a:lnTo>
                  <a:lnTo>
                    <a:pt x="257333" y="101269"/>
                  </a:lnTo>
                  <a:lnTo>
                    <a:pt x="259092" y="83883"/>
                  </a:lnTo>
                  <a:lnTo>
                    <a:pt x="252221" y="48670"/>
                  </a:lnTo>
                  <a:lnTo>
                    <a:pt x="247781" y="42468"/>
                  </a:lnTo>
                  <a:close/>
                </a:path>
                <a:path w="259715" h="183515">
                  <a:moveTo>
                    <a:pt x="169900" y="0"/>
                  </a:moveTo>
                  <a:lnTo>
                    <a:pt x="135987" y="6048"/>
                  </a:lnTo>
                  <a:lnTo>
                    <a:pt x="108308" y="23179"/>
                  </a:lnTo>
                  <a:lnTo>
                    <a:pt x="89654" y="49865"/>
                  </a:lnTo>
                  <a:lnTo>
                    <a:pt x="82816" y="84582"/>
                  </a:lnTo>
                  <a:lnTo>
                    <a:pt x="84348" y="100480"/>
                  </a:lnTo>
                  <a:lnTo>
                    <a:pt x="88966" y="115684"/>
                  </a:lnTo>
                  <a:lnTo>
                    <a:pt x="96704" y="129230"/>
                  </a:lnTo>
                  <a:lnTo>
                    <a:pt x="107594" y="140157"/>
                  </a:lnTo>
                  <a:lnTo>
                    <a:pt x="107594" y="140855"/>
                  </a:lnTo>
                  <a:lnTo>
                    <a:pt x="158852" y="140855"/>
                  </a:lnTo>
                  <a:lnTo>
                    <a:pt x="151213" y="139510"/>
                  </a:lnTo>
                  <a:lnTo>
                    <a:pt x="135380" y="129493"/>
                  </a:lnTo>
                  <a:lnTo>
                    <a:pt x="124859" y="113569"/>
                  </a:lnTo>
                  <a:lnTo>
                    <a:pt x="121043" y="92367"/>
                  </a:lnTo>
                  <a:lnTo>
                    <a:pt x="124948" y="72477"/>
                  </a:lnTo>
                  <a:lnTo>
                    <a:pt x="135556" y="56668"/>
                  </a:lnTo>
                  <a:lnTo>
                    <a:pt x="151208" y="46234"/>
                  </a:lnTo>
                  <a:lnTo>
                    <a:pt x="170243" y="42468"/>
                  </a:lnTo>
                  <a:lnTo>
                    <a:pt x="247781" y="42468"/>
                  </a:lnTo>
                  <a:lnTo>
                    <a:pt x="233337" y="22291"/>
                  </a:lnTo>
                  <a:lnTo>
                    <a:pt x="205032" y="5738"/>
                  </a:lnTo>
                  <a:lnTo>
                    <a:pt x="16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67"/>
            </a:p>
          </p:txBody>
        </p:sp>
      </p:grp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6280" y="1445023"/>
            <a:ext cx="9189720" cy="1546860"/>
          </a:xfrm>
        </p:spPr>
        <p:txBody>
          <a:bodyPr lIns="0" tIns="0" rIns="0" bIns="0"/>
          <a:lstStyle>
            <a:lvl1pPr>
              <a:defRPr sz="5166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4380" y="3246120"/>
            <a:ext cx="9151620" cy="371897"/>
          </a:xfrm>
        </p:spPr>
        <p:txBody>
          <a:bodyPr lIns="0" tIns="0" rIns="0" bIns="0"/>
          <a:lstStyle>
            <a:lvl1pPr>
              <a:defRPr sz="241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0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626913" y="704088"/>
            <a:ext cx="10927080" cy="71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630936" y="1847088"/>
            <a:ext cx="10972800" cy="43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bbg://screens/FON%20NAMEID%20816777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bbg://screens/BBUR%20TOBY" TargetMode="External"/><Relationship Id="rId4" Type="http://schemas.openxmlformats.org/officeDocument/2006/relationships/hyperlink" Target="mailto:tscholz4@bloomberg.n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-docs.servicerocket.com/composition/deck-of-card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docs.adaptavist.com/cfm4cs/latest/content-formatting-macros/tab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prod.bloomberg.com/team/display/tsci/Solution+Architect+Databa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confluence.atlassian.com/doc/page-properties-macro-184550024.html" TargetMode="External"/><Relationship Id="rId4" Type="http://schemas.openxmlformats.org/officeDocument/2006/relationships/hyperlink" Target="https://confluence.atlassian.com/doc/page-properties-report-macro-186089616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sian-python-api.readthedocs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rummy.com/software/BeautifulSoup/bs4/doc/" TargetMode="External"/><Relationship Id="rId4" Type="http://schemas.openxmlformats.org/officeDocument/2006/relationships/hyperlink" Target="https://confluence.atlassian.com/doc/confluence-storage-format-790796544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bbg://screens/DRQS%2017252810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and blue galaxy&#10;&#10;Description automatically generated">
            <a:extLst>
              <a:ext uri="{FF2B5EF4-FFF2-40B4-BE49-F238E27FC236}">
                <a16:creationId xmlns:a16="http://schemas.microsoft.com/office/drawing/2014/main" id="{4CBEADD4-5BD3-4566-9DC0-CE2368E7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256" y="968879"/>
            <a:ext cx="5382744" cy="899432"/>
          </a:xfrm>
        </p:spPr>
        <p:txBody>
          <a:bodyPr/>
          <a:lstStyle/>
          <a:p>
            <a:r>
              <a:rPr lang="en-US" sz="5000" dirty="0"/>
              <a:t>Confluence API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F1F76C0-0883-4326-A6A0-4B602358A688}"/>
              </a:ext>
            </a:extLst>
          </p:cNvPr>
          <p:cNvSpPr txBox="1">
            <a:spLocks/>
          </p:cNvSpPr>
          <p:nvPr/>
        </p:nvSpPr>
        <p:spPr>
          <a:xfrm>
            <a:off x="9441766" y="5979410"/>
            <a:ext cx="2525244" cy="3719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9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17" dirty="0"/>
              <a:t>August 2023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F13655-9A32-43B0-BF7F-A8E57E38B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79" y="3238501"/>
            <a:ext cx="5127131" cy="417989"/>
          </a:xfrm>
        </p:spPr>
        <p:txBody>
          <a:bodyPr/>
          <a:lstStyle/>
          <a:p>
            <a:r>
              <a:rPr lang="en-US" sz="2667" kern="1200" dirty="0">
                <a:latin typeface="+mn-lt"/>
                <a:cs typeface="+mn-cs"/>
              </a:rPr>
              <a:t>Migrating from Cards to Tabs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4">
            <a:extLst>
              <a:ext uri="{FF2B5EF4-FFF2-40B4-BE49-F238E27FC236}">
                <a16:creationId xmlns:a16="http://schemas.microsoft.com/office/drawing/2014/main" id="{4C382400-B56C-4CB8-BD61-F42D0C2E184D}"/>
              </a:ext>
            </a:extLst>
          </p:cNvPr>
          <p:cNvSpPr txBox="1">
            <a:spLocks/>
          </p:cNvSpPr>
          <p:nvPr/>
        </p:nvSpPr>
        <p:spPr>
          <a:xfrm>
            <a:off x="538784" y="525446"/>
            <a:ext cx="5382514" cy="1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04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Arial"/>
              <a:buChar char="•"/>
              <a:defRPr sz="254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1"/>
              <a:buFont typeface="Arial"/>
              <a:buChar char="—"/>
              <a:defRPr sz="105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Atlassalon</a:t>
            </a:r>
            <a:endParaRPr lang="en-US" dirty="0"/>
          </a:p>
        </p:txBody>
      </p:sp>
      <p:sp>
        <p:nvSpPr>
          <p:cNvPr id="7" name="Google Shape;93;p3">
            <a:extLst>
              <a:ext uri="{FF2B5EF4-FFF2-40B4-BE49-F238E27FC236}">
                <a16:creationId xmlns:a16="http://schemas.microsoft.com/office/drawing/2014/main" id="{AB819818-46DB-4F3D-9519-9C8FEB6C74C4}"/>
              </a:ext>
            </a:extLst>
          </p:cNvPr>
          <p:cNvSpPr txBox="1">
            <a:spLocks/>
          </p:cNvSpPr>
          <p:nvPr/>
        </p:nvSpPr>
        <p:spPr>
          <a:xfrm>
            <a:off x="992474" y="4236221"/>
            <a:ext cx="10407647" cy="68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hlinkClick r:id="rId3"/>
              </a:rPr>
              <a:t>Toby Scholz</a:t>
            </a:r>
            <a:r>
              <a:rPr lang="en-US" dirty="0"/>
              <a:t> </a:t>
            </a:r>
            <a:r>
              <a:rPr lang="en-US" dirty="0">
                <a:solidFill>
                  <a:srgbClr val="FFA028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tscholz4@bloomberg.net</a:t>
            </a:r>
            <a:r>
              <a:rPr lang="en-US" dirty="0"/>
              <a:t> </a:t>
            </a:r>
            <a:r>
              <a:rPr lang="en-US" dirty="0">
                <a:solidFill>
                  <a:srgbClr val="FFA028"/>
                </a:solidFill>
              </a:rPr>
              <a:t>| </a:t>
            </a:r>
            <a:r>
              <a:rPr lang="en-US" sz="2400" dirty="0">
                <a:solidFill>
                  <a:srgbClr val="FFA028"/>
                </a:solidFill>
              </a:rPr>
              <a:t>{</a:t>
            </a:r>
            <a:r>
              <a:rPr lang="en-US" sz="2400" dirty="0">
                <a:hlinkClick r:id="rId5"/>
              </a:rPr>
              <a:t>BBUR TOBY &lt;GO&gt;</a:t>
            </a:r>
            <a:r>
              <a:rPr lang="en-US" sz="2400" dirty="0">
                <a:solidFill>
                  <a:srgbClr val="FFA028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1F337-A945-47AF-9CED-4177D89C634D}"/>
              </a:ext>
            </a:extLst>
          </p:cNvPr>
          <p:cNvSpPr txBox="1"/>
          <p:nvPr/>
        </p:nvSpPr>
        <p:spPr>
          <a:xfrm>
            <a:off x="4062480" y="2499556"/>
            <a:ext cx="355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A028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82752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Atlassalon</a:t>
            </a:r>
            <a:endParaRPr dirty="0"/>
          </a:p>
        </p:txBody>
      </p:sp>
      <p:sp>
        <p:nvSpPr>
          <p:cNvPr id="84" name="Google Shape;84;p2"/>
          <p:cNvSpPr txBox="1">
            <a:spLocks noGrp="1"/>
          </p:cNvSpPr>
          <p:nvPr>
            <p:ph type="title"/>
          </p:nvPr>
        </p:nvSpPr>
        <p:spPr>
          <a:xfrm>
            <a:off x="538784" y="941101"/>
            <a:ext cx="4398976" cy="71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</a:t>
            </a:r>
            <a:endParaRPr dirty="0"/>
          </a:p>
        </p:txBody>
      </p:sp>
      <p:sp>
        <p:nvSpPr>
          <p:cNvPr id="86" name="Google Shape;86;p2"/>
          <p:cNvSpPr txBox="1"/>
          <p:nvPr/>
        </p:nvSpPr>
        <p:spPr>
          <a:xfrm>
            <a:off x="2294965" y="631712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9259F-86D7-464F-91D3-BA1B588A5A02}"/>
              </a:ext>
            </a:extLst>
          </p:cNvPr>
          <p:cNvSpPr txBox="1"/>
          <p:nvPr/>
        </p:nvSpPr>
        <p:spPr>
          <a:xfrm>
            <a:off x="538784" y="1653822"/>
            <a:ext cx="866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Migrating ~ 1,100 TEAM pages from the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Deck of Cards / Cards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macro to the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Tabs Container / Tabs Page</a:t>
            </a:r>
            <a:r>
              <a:rPr lang="en-US" dirty="0">
                <a:solidFill>
                  <a:schemeClr val="bg1"/>
                </a:solidFill>
              </a:rPr>
              <a:t> macro combo.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C6EE5C-1DD8-4381-B3FE-D39FF6DF9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24" y="2246998"/>
            <a:ext cx="5987605" cy="3596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Atlassalon</a:t>
            </a:r>
            <a:endParaRPr dirty="0"/>
          </a:p>
        </p:txBody>
      </p:sp>
      <p:sp>
        <p:nvSpPr>
          <p:cNvPr id="86" name="Google Shape;86;p2"/>
          <p:cNvSpPr txBox="1"/>
          <p:nvPr/>
        </p:nvSpPr>
        <p:spPr>
          <a:xfrm>
            <a:off x="2294965" y="631712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4;p2">
            <a:extLst>
              <a:ext uri="{FF2B5EF4-FFF2-40B4-BE49-F238E27FC236}">
                <a16:creationId xmlns:a16="http://schemas.microsoft.com/office/drawing/2014/main" id="{3858FCF8-9E3D-4E5E-A5AB-7130BCED8461}"/>
              </a:ext>
            </a:extLst>
          </p:cNvPr>
          <p:cNvSpPr txBox="1">
            <a:spLocks/>
          </p:cNvSpPr>
          <p:nvPr/>
        </p:nvSpPr>
        <p:spPr>
          <a:xfrm>
            <a:off x="503003" y="879648"/>
            <a:ext cx="4398976" cy="71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Reason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3399E-A564-4E0F-8346-0A4B34DA66ED}"/>
              </a:ext>
            </a:extLst>
          </p:cNvPr>
          <p:cNvSpPr txBox="1"/>
          <p:nvPr/>
        </p:nvSpPr>
        <p:spPr>
          <a:xfrm>
            <a:off x="503003" y="1452675"/>
            <a:ext cx="8660080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Our ‘</a:t>
            </a:r>
            <a:r>
              <a:rPr lang="en-US" dirty="0">
                <a:solidFill>
                  <a:schemeClr val="bg1"/>
                </a:solidFill>
                <a:hlinkClick r:id="rId3"/>
              </a:rPr>
              <a:t>Solution Architect Database</a:t>
            </a:r>
            <a:r>
              <a:rPr lang="en-US" dirty="0">
                <a:solidFill>
                  <a:schemeClr val="bg1"/>
                </a:solidFill>
              </a:rPr>
              <a:t>’ page had become very slow.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It uses the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Page Properties Report </a:t>
            </a:r>
            <a:r>
              <a:rPr lang="en-US" dirty="0">
                <a:solidFill>
                  <a:schemeClr val="bg1"/>
                </a:solidFill>
              </a:rPr>
              <a:t>macro, which collates information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from pages containing the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Page Properties</a:t>
            </a:r>
            <a:r>
              <a:rPr lang="en-US" dirty="0">
                <a:solidFill>
                  <a:schemeClr val="bg1"/>
                </a:solidFill>
              </a:rPr>
              <a:t> macro.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How could we achieve better performance?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By minimizing the information the report macro must process.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lazy loading feature of the Tabs macro achieves that by not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requesting content from the database unless somebody is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looking at the tab in question.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Furthermore: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Cards macro is labeled as deprecated by developers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Tabs macro allows more reliable linking to specific tabs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16ED7D-F502-4476-ACF2-366913E56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900424"/>
            <a:ext cx="5172238" cy="27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1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Atlassalon</a:t>
            </a:r>
            <a:endParaRPr lang="en-US" dirty="0"/>
          </a:p>
        </p:txBody>
      </p:sp>
      <p:sp>
        <p:nvSpPr>
          <p:cNvPr id="92" name="Google Shape;92;p3"/>
          <p:cNvSpPr txBox="1">
            <a:spLocks noGrp="1"/>
          </p:cNvSpPr>
          <p:nvPr>
            <p:ph type="body" idx="2"/>
          </p:nvPr>
        </p:nvSpPr>
        <p:spPr>
          <a:xfrm>
            <a:off x="538784" y="1213854"/>
            <a:ext cx="3712853" cy="189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/>
              <a:t>The SA Database is generated using the Page Properties Report macro.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This in turn loads each page in a defined space, and extracts data from the Page Properties macro.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5A988-9620-4D67-853F-72F160A14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80" y="1147311"/>
            <a:ext cx="5861243" cy="499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A124C-FBAA-4CE9-8431-CD9C8F406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84" y="2900920"/>
            <a:ext cx="5014809" cy="27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Atlassalon</a:t>
            </a:r>
            <a:endParaRPr dirty="0"/>
          </a:p>
        </p:txBody>
      </p:sp>
      <p:sp>
        <p:nvSpPr>
          <p:cNvPr id="86" name="Google Shape;86;p2"/>
          <p:cNvSpPr txBox="1"/>
          <p:nvPr/>
        </p:nvSpPr>
        <p:spPr>
          <a:xfrm>
            <a:off x="2294965" y="631712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4;p2">
            <a:extLst>
              <a:ext uri="{FF2B5EF4-FFF2-40B4-BE49-F238E27FC236}">
                <a16:creationId xmlns:a16="http://schemas.microsoft.com/office/drawing/2014/main" id="{3858FCF8-9E3D-4E5E-A5AB-7130BCED8461}"/>
              </a:ext>
            </a:extLst>
          </p:cNvPr>
          <p:cNvSpPr txBox="1">
            <a:spLocks/>
          </p:cNvSpPr>
          <p:nvPr/>
        </p:nvSpPr>
        <p:spPr>
          <a:xfrm>
            <a:off x="503003" y="879648"/>
            <a:ext cx="4398976" cy="71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3399E-A564-4E0F-8346-0A4B34DA66ED}"/>
              </a:ext>
            </a:extLst>
          </p:cNvPr>
          <p:cNvSpPr txBox="1"/>
          <p:nvPr/>
        </p:nvSpPr>
        <p:spPr>
          <a:xfrm>
            <a:off x="503003" y="1592369"/>
            <a:ext cx="866008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Using BQNT as reasonable network access on Corp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Confluence Python API </a:t>
            </a:r>
            <a:r>
              <a:rPr lang="en-US" dirty="0">
                <a:solidFill>
                  <a:schemeClr val="bg1"/>
                </a:solidFill>
              </a:rPr>
              <a:t>as a wrapper around the REST calls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Google Shape;84;p2">
            <a:extLst>
              <a:ext uri="{FF2B5EF4-FFF2-40B4-BE49-F238E27FC236}">
                <a16:creationId xmlns:a16="http://schemas.microsoft.com/office/drawing/2014/main" id="{7F146FF9-A6D4-4E14-B1ED-B4DC9C717634}"/>
              </a:ext>
            </a:extLst>
          </p:cNvPr>
          <p:cNvSpPr txBox="1">
            <a:spLocks/>
          </p:cNvSpPr>
          <p:nvPr/>
        </p:nvSpPr>
        <p:spPr>
          <a:xfrm>
            <a:off x="434067" y="2716279"/>
            <a:ext cx="4398976" cy="71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AD36E-BF99-400B-904A-299E19EFE0CC}"/>
              </a:ext>
            </a:extLst>
          </p:cNvPr>
          <p:cNvSpPr txBox="1"/>
          <p:nvPr/>
        </p:nvSpPr>
        <p:spPr>
          <a:xfrm>
            <a:off x="434067" y="3429000"/>
            <a:ext cx="1075449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Nested Tabs Pages cannot have lazy loading applied. Hence, need to process XML, not just string replacement</a:t>
            </a:r>
            <a:endParaRPr lang="en-US" dirty="0">
              <a:solidFill>
                <a:schemeClr val="bg1"/>
              </a:solidFill>
              <a:hlinkClick r:id="rId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Confluence Storage format </a:t>
            </a:r>
            <a:r>
              <a:rPr lang="en-US" dirty="0">
                <a:solidFill>
                  <a:schemeClr val="bg1"/>
                </a:solidFill>
              </a:rPr>
              <a:t>is not ‘valid’ XML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Confluence storage format should not end up as valid XML → Settled on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Beautiful Soup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(other) macros are incompatible with lazy loading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BS4 breaks when page contains nested XML (only two pages affected)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46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Atlassalon</a:t>
            </a:r>
            <a:endParaRPr lang="en-US" dirty="0"/>
          </a:p>
        </p:txBody>
      </p:sp>
      <p:sp>
        <p:nvSpPr>
          <p:cNvPr id="92" name="Google Shape;92;p3"/>
          <p:cNvSpPr txBox="1">
            <a:spLocks noGrp="1"/>
          </p:cNvSpPr>
          <p:nvPr>
            <p:ph type="body" idx="2"/>
          </p:nvPr>
        </p:nvSpPr>
        <p:spPr>
          <a:xfrm>
            <a:off x="538784" y="1743242"/>
            <a:ext cx="8549069" cy="448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/>
              <a:t>Stats via REST API call:</a:t>
            </a:r>
            <a:br>
              <a:rPr lang="en-US" sz="1600" dirty="0"/>
            </a:b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b="1" u="sng" dirty="0"/>
              <a:t>Average load time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br>
              <a:rPr lang="en-US" sz="1600" dirty="0"/>
            </a:br>
            <a:r>
              <a:rPr lang="en-US" sz="1600" dirty="0"/>
              <a:t>Before (using Cards macro): </a:t>
            </a: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13.57</a:t>
            </a:r>
            <a:r>
              <a:rPr lang="en-US" sz="1600" dirty="0"/>
              <a:t> seconds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/>
              <a:t>After (Using Tabs macro):       </a:t>
            </a: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3.78</a:t>
            </a:r>
            <a:r>
              <a:rPr lang="en-US" sz="1600" dirty="0"/>
              <a:t> seconds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600" dirty="0"/>
              <a:t>→ ~ 72% improvement (experience differs in web browser)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US" sz="1600" dirty="0"/>
          </a:p>
          <a:p>
            <a:pPr marL="0" indent="0"/>
            <a:r>
              <a:rPr lang="en-US" sz="1600" dirty="0"/>
              <a:t>Script and performance stats on {BBGH tscholz4/</a:t>
            </a:r>
            <a:r>
              <a:rPr lang="en-US" sz="1600" dirty="0" err="1"/>
              <a:t>confluence_cards_tabs_migration</a:t>
            </a:r>
            <a:r>
              <a:rPr lang="en-US" sz="1600" dirty="0"/>
              <a:t> &lt;GO&gt;}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br>
              <a:rPr lang="en-US" sz="1600" dirty="0"/>
            </a:br>
            <a:br>
              <a:rPr lang="en-US" sz="1600" dirty="0"/>
            </a:br>
            <a:endParaRPr sz="1600" dirty="0"/>
          </a:p>
        </p:txBody>
      </p:sp>
      <p:sp>
        <p:nvSpPr>
          <p:cNvPr id="4" name="Google Shape;84;p2">
            <a:extLst>
              <a:ext uri="{FF2B5EF4-FFF2-40B4-BE49-F238E27FC236}">
                <a16:creationId xmlns:a16="http://schemas.microsoft.com/office/drawing/2014/main" id="{1B2A6436-A30E-4BC5-9519-9570E302D7C1}"/>
              </a:ext>
            </a:extLst>
          </p:cNvPr>
          <p:cNvSpPr txBox="1">
            <a:spLocks/>
          </p:cNvSpPr>
          <p:nvPr/>
        </p:nvSpPr>
        <p:spPr>
          <a:xfrm>
            <a:off x="538784" y="891940"/>
            <a:ext cx="4398976" cy="71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2680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Atlassalon</a:t>
            </a:r>
            <a:endParaRPr dirty="0"/>
          </a:p>
        </p:txBody>
      </p:sp>
      <p:sp>
        <p:nvSpPr>
          <p:cNvPr id="86" name="Google Shape;86;p2"/>
          <p:cNvSpPr txBox="1"/>
          <p:nvPr/>
        </p:nvSpPr>
        <p:spPr>
          <a:xfrm>
            <a:off x="2294965" y="631712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4;p2">
            <a:extLst>
              <a:ext uri="{FF2B5EF4-FFF2-40B4-BE49-F238E27FC236}">
                <a16:creationId xmlns:a16="http://schemas.microsoft.com/office/drawing/2014/main" id="{3858FCF8-9E3D-4E5E-A5AB-7130BCED8461}"/>
              </a:ext>
            </a:extLst>
          </p:cNvPr>
          <p:cNvSpPr txBox="1">
            <a:spLocks/>
          </p:cNvSpPr>
          <p:nvPr/>
        </p:nvSpPr>
        <p:spPr>
          <a:xfrm>
            <a:off x="503003" y="879648"/>
            <a:ext cx="4398976" cy="71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3399E-A564-4E0F-8346-0A4B34DA66ED}"/>
              </a:ext>
            </a:extLst>
          </p:cNvPr>
          <p:cNvSpPr txBox="1"/>
          <p:nvPr/>
        </p:nvSpPr>
        <p:spPr>
          <a:xfrm>
            <a:off x="503003" y="1592369"/>
            <a:ext cx="866008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Tabs don’t load after session expired (reload page)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Still significant delay from ‘Table Filter’ plugin </a:t>
            </a:r>
            <a:r>
              <a:rPr lang="en-US" sz="1400" dirty="0">
                <a:solidFill>
                  <a:schemeClr val="bg1"/>
                </a:solidFill>
              </a:rPr>
              <a:t>(~ 12 seconds), </a:t>
            </a:r>
            <a:r>
              <a:rPr lang="en-US" sz="1400" dirty="0">
                <a:solidFill>
                  <a:schemeClr val="bg1"/>
                </a:solidFill>
                <a:hlinkClick r:id="rId3"/>
              </a:rPr>
              <a:t>DRQS 172528103</a:t>
            </a:r>
            <a:r>
              <a:rPr lang="en-US" sz="1400" dirty="0">
                <a:solidFill>
                  <a:schemeClr val="bg1"/>
                </a:solidFill>
              </a:rPr>
              <a:t> is open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92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Atlassalon</a:t>
            </a:r>
            <a:endParaRPr dirty="0"/>
          </a:p>
        </p:txBody>
      </p:sp>
      <p:sp>
        <p:nvSpPr>
          <p:cNvPr id="86" name="Google Shape;86;p2"/>
          <p:cNvSpPr txBox="1"/>
          <p:nvPr/>
        </p:nvSpPr>
        <p:spPr>
          <a:xfrm>
            <a:off x="2294965" y="631712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4;p2">
            <a:extLst>
              <a:ext uri="{FF2B5EF4-FFF2-40B4-BE49-F238E27FC236}">
                <a16:creationId xmlns:a16="http://schemas.microsoft.com/office/drawing/2014/main" id="{3858FCF8-9E3D-4E5E-A5AB-7130BCED8461}"/>
              </a:ext>
            </a:extLst>
          </p:cNvPr>
          <p:cNvSpPr txBox="1">
            <a:spLocks/>
          </p:cNvSpPr>
          <p:nvPr/>
        </p:nvSpPr>
        <p:spPr>
          <a:xfrm>
            <a:off x="503002" y="879648"/>
            <a:ext cx="7862955" cy="71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Wot?! Where is the REST?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3399E-A564-4E0F-8346-0A4B34DA66ED}"/>
              </a:ext>
            </a:extLst>
          </p:cNvPr>
          <p:cNvSpPr txBox="1"/>
          <p:nvPr/>
        </p:nvSpPr>
        <p:spPr>
          <a:xfrm>
            <a:off x="503003" y="1592369"/>
            <a:ext cx="866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expected to see REST calls, where are they?!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E897F-BD4C-4717-B949-2F08351A110F}"/>
              </a:ext>
            </a:extLst>
          </p:cNvPr>
          <p:cNvSpPr txBox="1"/>
          <p:nvPr/>
        </p:nvSpPr>
        <p:spPr>
          <a:xfrm>
            <a:off x="503003" y="2305090"/>
            <a:ext cx="866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live exploration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4">
            <a:extLst>
              <a:ext uri="{FF2B5EF4-FFF2-40B4-BE49-F238E27FC236}">
                <a16:creationId xmlns:a16="http://schemas.microsoft.com/office/drawing/2014/main" id="{4C382400-B56C-4CB8-BD61-F42D0C2E184D}"/>
              </a:ext>
            </a:extLst>
          </p:cNvPr>
          <p:cNvSpPr txBox="1">
            <a:spLocks/>
          </p:cNvSpPr>
          <p:nvPr/>
        </p:nvSpPr>
        <p:spPr>
          <a:xfrm>
            <a:off x="538783" y="525446"/>
            <a:ext cx="5103733" cy="1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04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Arial"/>
              <a:buChar char="•"/>
              <a:defRPr sz="254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1"/>
              <a:buFont typeface="Arial"/>
              <a:buChar char="—"/>
              <a:defRPr sz="105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19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Atlassalon</a:t>
            </a:r>
            <a:endParaRPr lang="en-US" dirty="0"/>
          </a:p>
        </p:txBody>
      </p:sp>
      <p:sp>
        <p:nvSpPr>
          <p:cNvPr id="7" name="Google Shape;93;p3">
            <a:extLst>
              <a:ext uri="{FF2B5EF4-FFF2-40B4-BE49-F238E27FC236}">
                <a16:creationId xmlns:a16="http://schemas.microsoft.com/office/drawing/2014/main" id="{AB819818-46DB-4F3D-9519-9C8FEB6C74C4}"/>
              </a:ext>
            </a:extLst>
          </p:cNvPr>
          <p:cNvSpPr txBox="1">
            <a:spLocks/>
          </p:cNvSpPr>
          <p:nvPr/>
        </p:nvSpPr>
        <p:spPr>
          <a:xfrm>
            <a:off x="3083576" y="2717031"/>
            <a:ext cx="6716031" cy="71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FFA028"/>
                </a:solidFill>
              </a:rPr>
              <a:t>? Questions ~ Answers (maybe) !</a:t>
            </a:r>
            <a:endParaRPr lang="en-US" sz="2400" dirty="0">
              <a:solidFill>
                <a:srgbClr val="FFA02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ck Master Slides">
  <a:themeElements>
    <a:clrScheme name="Custom 66">
      <a:dk1>
        <a:srgbClr val="000000"/>
      </a:dk1>
      <a:lt1>
        <a:srgbClr val="FFFFFF"/>
      </a:lt1>
      <a:dk2>
        <a:srgbClr val="4CAA50"/>
      </a:dk2>
      <a:lt2>
        <a:srgbClr val="414042"/>
      </a:lt2>
      <a:accent1>
        <a:srgbClr val="0B9DDB"/>
      </a:accent1>
      <a:accent2>
        <a:srgbClr val="00D1B3"/>
      </a:accent2>
      <a:accent3>
        <a:srgbClr val="8A5DB5"/>
      </a:accent3>
      <a:accent4>
        <a:srgbClr val="FFC91D"/>
      </a:accent4>
      <a:accent5>
        <a:srgbClr val="EA5FA7"/>
      </a:accent5>
      <a:accent6>
        <a:srgbClr val="EC4436"/>
      </a:accent6>
      <a:hlink>
        <a:srgbClr val="0B9DDB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13797</TotalTime>
  <Words>404</Words>
  <Application>Microsoft Office PowerPoint</Application>
  <PresentationFormat>Widescreen</PresentationFormat>
  <Paragraphs>54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Open Sans ExtraBold</vt:lpstr>
      <vt:lpstr>Black Master Slides</vt:lpstr>
      <vt:lpstr>Confluence API</vt:lpstr>
      <vt:lpstr>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Bloomberg L.P.</Company>
  <LinksUpToDate>false</LinksUpToDate>
  <SharedDoc>false</SharedDoc>
  <HyperlinkBase>https://cms.prod.bloomberg.com/team/pages/viewpage.action?pageId=2316056594&amp;navigatingVersions=true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Atlassalon REST API</dc:title>
  <dc:subject>Teams in Enterprise Technologies</dc:subject>
  <dc:creator>Microsoft Office User</dc:creator>
  <cp:keywords>api, rest. atlassian, team</cp:keywords>
  <cp:lastModifiedBy>Scholz, Toby</cp:lastModifiedBy>
  <cp:revision>58</cp:revision>
  <dcterms:created xsi:type="dcterms:W3CDTF">2018-03-22T20:24:50Z</dcterms:created>
  <dcterms:modified xsi:type="dcterms:W3CDTF">2023-08-01T18:43:07Z</dcterms:modified>
  <cp:category>BBG Confluence Training</cp:category>
</cp:coreProperties>
</file>